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419" r:id="rId3"/>
    <p:sldId id="414" r:id="rId4"/>
    <p:sldId id="423" r:id="rId5"/>
  </p:sldIdLst>
  <p:sldSz cx="12192000" cy="6858000"/>
  <p:notesSz cx="6858000" cy="9144000"/>
  <p:custDataLst>
    <p:tags r:id="rId1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52" userDrawn="1">
          <p15:clr>
            <a:srgbClr val="A4A3A4"/>
          </p15:clr>
        </p15:guide>
        <p15:guide id="2" pos="248" userDrawn="1">
          <p15:clr>
            <a:srgbClr val="A4A3A4"/>
          </p15:clr>
        </p15:guide>
        <p15:guide id="3" pos="7374" userDrawn="1">
          <p15:clr>
            <a:srgbClr val="A4A3A4"/>
          </p15:clr>
        </p15:guide>
        <p15:guide id="4" orient="horz" pos="637" userDrawn="1">
          <p15:clr>
            <a:srgbClr val="A4A3A4"/>
          </p15:clr>
        </p15:guide>
        <p15:guide id="5" orient="horz" pos="3317" userDrawn="1">
          <p15:clr>
            <a:srgbClr val="A4A3A4"/>
          </p15:clr>
        </p15:guide>
        <p15:guide id="6" orient="horz" pos="118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E552E"/>
    <a:srgbClr val="D9D9D9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252"/>
        <p:guide pos="248"/>
        <p:guide pos="7374"/>
        <p:guide orient="horz" pos="637"/>
        <p:guide orient="horz" pos="3317"/>
        <p:guide orient="horz" pos="1184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bleStyles" Target="tableStyles.xml"/><Relationship Id="rId8" Type="http://schemas.openxmlformats.org/officeDocument/2006/relationships/viewProps" Target="viewProps.xml"/><Relationship Id="rId7" Type="http://schemas.openxmlformats.org/officeDocument/2006/relationships/presProps" Target="presProps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gs" Target="tags/tag2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image" Target="../media/image1.png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9" Type="http://schemas.openxmlformats.org/officeDocument/2006/relationships/tags" Target="../tags/tag12.xml"/><Relationship Id="rId8" Type="http://schemas.openxmlformats.org/officeDocument/2006/relationships/tags" Target="../tags/tag11.xml"/><Relationship Id="rId7" Type="http://schemas.openxmlformats.org/officeDocument/2006/relationships/tags" Target="../tags/tag10.xml"/><Relationship Id="rId6" Type="http://schemas.openxmlformats.org/officeDocument/2006/relationships/tags" Target="../tags/tag9.xml"/><Relationship Id="rId5" Type="http://schemas.openxmlformats.org/officeDocument/2006/relationships/tags" Target="../tags/tag8.xml"/><Relationship Id="rId4" Type="http://schemas.openxmlformats.org/officeDocument/2006/relationships/tags" Target="../tags/tag7.xml"/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69265" y="1012190"/>
            <a:ext cx="11236325" cy="6350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469125" y="6314400"/>
            <a:ext cx="2700000" cy="316800"/>
          </a:xfrm>
        </p:spPr>
        <p:txBody>
          <a:bodyPr/>
          <a:lstStyle>
            <a:lvl1pPr>
              <a:defRPr sz="700"/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 sz="8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9005870" y="6314400"/>
            <a:ext cx="2700000" cy="316800"/>
          </a:xfrm>
        </p:spPr>
        <p:txBody>
          <a:bodyPr/>
          <a:lstStyle>
            <a:lvl1pPr>
              <a:defRPr sz="700"/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cxnSp>
        <p:nvCxnSpPr>
          <p:cNvPr id="9" name="直接连接符 8"/>
          <p:cNvCxnSpPr/>
          <p:nvPr userDrawn="1"/>
        </p:nvCxnSpPr>
        <p:spPr>
          <a:xfrm>
            <a:off x="3236595" y="615950"/>
            <a:ext cx="8954770" cy="0"/>
          </a:xfrm>
          <a:prstGeom prst="line">
            <a:avLst/>
          </a:prstGeom>
          <a:ln w="38100" cmpd="sng">
            <a:solidFill>
              <a:srgbClr val="FE552E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图片 2" descr="a7a756c211b02af0ecd73b7417b0f30"/>
          <p:cNvPicPr>
            <a:picLocks noChangeAspect="1"/>
          </p:cNvPicPr>
          <p:nvPr userDrawn="1"/>
        </p:nvPicPr>
        <p:blipFill>
          <a:blip r:embed="rId6"/>
          <a:srcRect l="2113" t="16688" r="7104" b="14987"/>
          <a:stretch>
            <a:fillRect/>
          </a:stretch>
        </p:blipFill>
        <p:spPr>
          <a:xfrm>
            <a:off x="381000" y="160655"/>
            <a:ext cx="2757170" cy="65659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1" u="none" strike="noStrike" kern="1200" cap="none" spc="20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1" i="0" u="none" strike="noStrike" kern="1200" cap="none" spc="20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tags" Target="../tags/tag17.xml"/><Relationship Id="rId6" Type="http://schemas.openxmlformats.org/officeDocument/2006/relationships/tags" Target="../tags/tag16.xml"/><Relationship Id="rId5" Type="http://schemas.openxmlformats.org/officeDocument/2006/relationships/tags" Target="../tags/tag15.xml"/><Relationship Id="rId4" Type="http://schemas.openxmlformats.org/officeDocument/2006/relationships/tags" Target="../tags/tag14.xml"/><Relationship Id="rId3" Type="http://schemas.openxmlformats.org/officeDocument/2006/relationships/tags" Target="../tags/tag1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8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19.xml"/><Relationship Id="rId2" Type="http://schemas.openxmlformats.org/officeDocument/2006/relationships/image" Target="../media/image4.jpeg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ags" Target="../tags/tag20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 r="1695" b="18337"/>
          <a:stretch>
            <a:fillRect/>
          </a:stretch>
        </p:blipFill>
        <p:spPr>
          <a:xfrm>
            <a:off x="417830" y="926465"/>
            <a:ext cx="11450955" cy="5908040"/>
          </a:xfrm>
          <a:prstGeom prst="rect">
            <a:avLst/>
          </a:prstGeom>
        </p:spPr>
      </p:pic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417195" y="926465"/>
            <a:ext cx="11236325" cy="635000"/>
          </a:xfrm>
        </p:spPr>
        <p:txBody>
          <a:bodyPr/>
          <a:p>
            <a:r>
              <a:rPr lang="zh-CN" altLang="en-US">
                <a:solidFill>
                  <a:schemeClr val="bg1"/>
                </a:solidFill>
              </a:rPr>
              <a:t>西安航天</a:t>
            </a:r>
            <a:r>
              <a:rPr lang="zh-CN" altLang="en-US" sz="2800">
                <a:solidFill>
                  <a:schemeClr val="bg1"/>
                </a:solidFill>
              </a:rPr>
              <a:t>试驾场地</a:t>
            </a:r>
            <a:endParaRPr lang="zh-CN" altLang="en-US" sz="2800">
              <a:solidFill>
                <a:schemeClr val="bg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 rot="10800000">
            <a:off x="417195" y="5369560"/>
            <a:ext cx="11397615" cy="1485265"/>
          </a:xfrm>
          <a:prstGeom prst="rect">
            <a:avLst/>
          </a:prstGeom>
          <a:gradFill>
            <a:gsLst>
              <a:gs pos="0">
                <a:schemeClr val="tx1">
                  <a:alpha val="43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417195" y="5913755"/>
            <a:ext cx="10721975" cy="6451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p>
            <a:pPr algn="l">
              <a:lnSpc>
                <a:spcPct val="150000"/>
              </a:lnSpc>
            </a:pPr>
            <a:r>
              <a:rPr sz="1200" b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西安航天试驾场地坐落于西安市长安区航天大道航天产业园内，场地交通便利，距离地铁口1公里，距离钟楼鼓楼15公里，车程25分钟直达市区，场地配套完善，拥有大小多功能会议室可供活动选择。场地风景优美，全封闭管理，适合各类汽车试乘试驾、团购会、汽车测评等活动</a:t>
            </a:r>
            <a:r>
              <a:rPr lang="zh-CN" altLang="en-US" sz="1200" b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。</a:t>
            </a:r>
            <a:endParaRPr lang="zh-CN" altLang="en-US" sz="1200" b="1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7" name="文本框 6"/>
          <p:cNvSpPr txBox="1"/>
          <p:nvPr/>
        </p:nvSpPr>
        <p:spPr>
          <a:xfrm>
            <a:off x="8023860" y="3937635"/>
            <a:ext cx="4126230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200000"/>
              </a:lnSpc>
            </a:pPr>
            <a:r>
              <a:rPr lang="zh-CN" altLang="en-US" sz="1200" b="1">
                <a:solidFill>
                  <a:schemeClr val="tx1"/>
                </a:solidFill>
                <a:latin typeface="+mj-ea"/>
                <a:ea typeface="+mj-ea"/>
                <a:cs typeface="+mj-ea"/>
                <a:sym typeface="+mn-ea"/>
              </a:rPr>
              <a:t>场地费用</a:t>
            </a:r>
            <a:r>
              <a:rPr lang="zh-CN" altLang="en-US" sz="1200" b="1">
                <a:solidFill>
                  <a:srgbClr val="595959"/>
                </a:solidFill>
                <a:latin typeface="+mj-ea"/>
                <a:ea typeface="+mj-ea"/>
                <a:cs typeface="+mj-ea"/>
                <a:sym typeface="+mn-ea"/>
              </a:rPr>
              <a:t>：</a:t>
            </a:r>
            <a:r>
              <a:rPr lang="en-US" altLang="zh-CN" sz="1200" b="1">
                <a:solidFill>
                  <a:srgbClr val="147BC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5</a:t>
            </a:r>
            <a:r>
              <a:rPr lang="zh-CN" altLang="en-US" sz="1200" b="1">
                <a:solidFill>
                  <a:srgbClr val="147BC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万/天</a:t>
            </a:r>
            <a:endParaRPr lang="zh-CN" altLang="en-US" sz="1200" b="1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j-ea"/>
            </a:endParaRPr>
          </a:p>
          <a:p>
            <a:pPr>
              <a:lnSpc>
                <a:spcPct val="200000"/>
              </a:lnSpc>
            </a:pPr>
            <a:r>
              <a:rPr lang="zh-CN" altLang="en-US" sz="1200" b="1">
                <a:solidFill>
                  <a:schemeClr val="tx1"/>
                </a:solidFill>
                <a:latin typeface="+mn-ea"/>
                <a:cs typeface="+mn-ea"/>
              </a:rPr>
              <a:t>场地面积：</a:t>
            </a: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长</a:t>
            </a:r>
            <a:r>
              <a:rPr lang="en-US" altLang="zh-CN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250</a:t>
            </a: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m 宽</a:t>
            </a:r>
            <a:r>
              <a:rPr lang="en-US" altLang="zh-CN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150</a:t>
            </a: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m 总面积</a:t>
            </a:r>
            <a:r>
              <a:rPr lang="en-US" altLang="zh-CN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23000</a:t>
            </a: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㎡ 水泥地面 全封闭</a:t>
            </a:r>
            <a:endParaRPr lang="zh-CN" altLang="en-US" sz="1200">
              <a:solidFill>
                <a:schemeClr val="tx1"/>
              </a:solidFill>
              <a:latin typeface="+mn-ea"/>
              <a:cs typeface="+mn-ea"/>
            </a:endParaRPr>
          </a:p>
          <a:p>
            <a:pPr>
              <a:lnSpc>
                <a:spcPct val="200000"/>
              </a:lnSpc>
            </a:pPr>
            <a:r>
              <a:rPr lang="zh-CN" altLang="en-US" sz="1200" b="1">
                <a:solidFill>
                  <a:schemeClr val="tx1"/>
                </a:solidFill>
                <a:latin typeface="+mn-ea"/>
                <a:cs typeface="+mn-ea"/>
              </a:rPr>
              <a:t>供电供水：</a:t>
            </a: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</a:rPr>
              <a:t>380v/</a:t>
            </a:r>
            <a:r>
              <a:rPr lang="en-US" altLang="zh-CN" sz="1200">
                <a:solidFill>
                  <a:schemeClr val="tx1"/>
                </a:solidFill>
                <a:latin typeface="+mn-ea"/>
                <a:cs typeface="+mn-ea"/>
              </a:rPr>
              <a:t>180KW </a:t>
            </a: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</a:rPr>
              <a:t>方便接水 固定洗手间</a:t>
            </a:r>
            <a:endParaRPr lang="zh-CN" altLang="en-US" sz="1200">
              <a:solidFill>
                <a:schemeClr val="tx1"/>
              </a:solidFill>
              <a:latin typeface="+mn-ea"/>
              <a:cs typeface="+mn-ea"/>
            </a:endParaRPr>
          </a:p>
          <a:p>
            <a:pPr>
              <a:lnSpc>
                <a:spcPct val="200000"/>
              </a:lnSpc>
            </a:pPr>
            <a:r>
              <a:rPr lang="zh-CN" altLang="en-US" sz="1200" b="1">
                <a:solidFill>
                  <a:schemeClr val="tx1"/>
                </a:solidFill>
                <a:latin typeface="+mn-ea"/>
                <a:cs typeface="+mn-ea"/>
              </a:rPr>
              <a:t>配套设施：</a:t>
            </a: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</a:rPr>
              <a:t>停车位</a:t>
            </a:r>
            <a:endParaRPr lang="zh-CN" altLang="en-US" sz="1200">
              <a:solidFill>
                <a:schemeClr val="tx1"/>
              </a:solidFill>
              <a:latin typeface="+mn-ea"/>
              <a:cs typeface="+mn-ea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rcRect b="4030"/>
          <a:stretch>
            <a:fillRect/>
          </a:stretch>
        </p:blipFill>
        <p:spPr>
          <a:xfrm>
            <a:off x="8095615" y="1633855"/>
            <a:ext cx="3610610" cy="2183130"/>
          </a:xfrm>
          <a:prstGeom prst="rect">
            <a:avLst/>
          </a:prstGeom>
        </p:spPr>
      </p:pic>
      <p:pic>
        <p:nvPicPr>
          <p:cNvPr id="3" name="图片 2" descr="西安航天试驾场地-0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970" y="1292860"/>
            <a:ext cx="7355840" cy="520192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" name="文本框 9"/>
          <p:cNvSpPr txBox="1"/>
          <p:nvPr/>
        </p:nvSpPr>
        <p:spPr>
          <a:xfrm>
            <a:off x="1466850" y="6227445"/>
            <a:ext cx="151066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sz="1200">
                <a:latin typeface="+mn-ea"/>
                <a:cs typeface="+mn-ea"/>
              </a:rPr>
              <a:t>星途LX超能挑战赛</a:t>
            </a:r>
            <a:endParaRPr lang="zh-CN" sz="1200">
              <a:latin typeface="+mn-ea"/>
              <a:cs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9167495" y="6227445"/>
            <a:ext cx="172720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sz="1200">
                <a:latin typeface="+mn-ea"/>
                <a:cs typeface="+mn-ea"/>
              </a:rPr>
              <a:t>BMW 3行动</a:t>
            </a:r>
            <a:r>
              <a:rPr lang="zh-CN" sz="1200">
                <a:latin typeface="+mn-ea"/>
                <a:cs typeface="+mn-ea"/>
              </a:rPr>
              <a:t>试驾活动</a:t>
            </a:r>
            <a:endParaRPr lang="zh-CN" sz="1200">
              <a:latin typeface="+mn-ea"/>
              <a:cs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rcRect l="2458" r="5256" b="15061"/>
          <a:stretch>
            <a:fillRect/>
          </a:stretch>
        </p:blipFill>
        <p:spPr>
          <a:xfrm>
            <a:off x="400685" y="1118870"/>
            <a:ext cx="3710940" cy="227520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rcRect t="10289" r="2957"/>
          <a:stretch>
            <a:fillRect/>
          </a:stretch>
        </p:blipFill>
        <p:spPr>
          <a:xfrm>
            <a:off x="4226560" y="1118235"/>
            <a:ext cx="3717290" cy="227584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661160" y="3449320"/>
            <a:ext cx="131572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200">
                <a:latin typeface="+mn-ea"/>
                <a:cs typeface="+mn-ea"/>
                <a:sym typeface="+mn-ea"/>
              </a:rPr>
              <a:t>小鹏汽车试驾会</a:t>
            </a:r>
            <a:endParaRPr lang="en-US" altLang="zh-CN" sz="1200">
              <a:latin typeface="+mn-ea"/>
              <a:cs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568315" y="3451225"/>
            <a:ext cx="139954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200">
                <a:latin typeface="+mn-ea"/>
                <a:cs typeface="+mn-ea"/>
                <a:sym typeface="+mn-ea"/>
              </a:rPr>
              <a:t>小鹏汽车试驾会</a:t>
            </a:r>
            <a:endParaRPr lang="en-US" altLang="zh-CN" sz="1200">
              <a:latin typeface="+mn-ea"/>
              <a:cs typeface="+mn-ea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rcRect t="11431" r="12864" b="7339"/>
          <a:stretch>
            <a:fillRect/>
          </a:stretch>
        </p:blipFill>
        <p:spPr>
          <a:xfrm>
            <a:off x="8058785" y="1118870"/>
            <a:ext cx="3749675" cy="2275205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9300845" y="3449320"/>
            <a:ext cx="126492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200">
                <a:latin typeface="+mn-ea"/>
                <a:cs typeface="+mn-ea"/>
                <a:sym typeface="+mn-ea"/>
              </a:rPr>
              <a:t>小鹏汽车试驾会</a:t>
            </a:r>
            <a:endParaRPr lang="en-US" altLang="zh-CN" sz="1200">
              <a:latin typeface="+mn-ea"/>
              <a:cs typeface="+mn-ea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4"/>
          <a:srcRect l="-16" t="6248" r="7659" b="-378"/>
          <a:stretch>
            <a:fillRect/>
          </a:stretch>
        </p:blipFill>
        <p:spPr>
          <a:xfrm>
            <a:off x="4229735" y="3824605"/>
            <a:ext cx="3710305" cy="231711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5"/>
          <a:srcRect t="651" r="459" b="-203"/>
          <a:stretch>
            <a:fillRect/>
          </a:stretch>
        </p:blipFill>
        <p:spPr>
          <a:xfrm>
            <a:off x="393065" y="3831590"/>
            <a:ext cx="3717925" cy="2310765"/>
          </a:xfrm>
          <a:prstGeom prst="rect">
            <a:avLst/>
          </a:prstGeom>
        </p:spPr>
      </p:pic>
      <p:sp>
        <p:nvSpPr>
          <p:cNvPr id="24" name="文本框 23"/>
          <p:cNvSpPr txBox="1"/>
          <p:nvPr/>
        </p:nvSpPr>
        <p:spPr>
          <a:xfrm>
            <a:off x="5457190" y="6227445"/>
            <a:ext cx="151066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sz="1200">
                <a:latin typeface="+mn-ea"/>
                <a:cs typeface="+mn-ea"/>
              </a:rPr>
              <a:t>星途LX超能挑战赛</a:t>
            </a:r>
            <a:endParaRPr lang="zh-CN" sz="1200">
              <a:latin typeface="+mn-ea"/>
              <a:cs typeface="+mn-ea"/>
            </a:endParaRP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6"/>
          <a:srcRect t="6258" r="7232" b="6456"/>
          <a:stretch>
            <a:fillRect/>
          </a:stretch>
        </p:blipFill>
        <p:spPr>
          <a:xfrm>
            <a:off x="8058785" y="3824605"/>
            <a:ext cx="3778885" cy="2303145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1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2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21.xml><?xml version="1.0" encoding="utf-8"?>
<p:tagLst xmlns:p="http://schemas.openxmlformats.org/presentationml/2006/main">
  <p:tag name="KSO_DOCER_TEMPLATE_OPEN_ONCE_MARK" val="1"/>
  <p:tag name="KSO_WPP_MARK_KEY" val="8251613b-8e1c-4c3c-93c5-eb3952539db4"/>
  <p:tag name="COMMONDATA" val="eyJoZGlkIjoiOWIxYjkzMjc4NDY0ODk3ODM0Mzk1YjQwYzJlY2RjYWQifQ==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262</Words>
  <Application>WPS 演示</Application>
  <PresentationFormat>宽屏</PresentationFormat>
  <Paragraphs>21</Paragraphs>
  <Slides>3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1" baseType="lpstr">
      <vt:lpstr>Arial</vt:lpstr>
      <vt:lpstr>宋体</vt:lpstr>
      <vt:lpstr>Wingdings</vt:lpstr>
      <vt:lpstr>微软雅黑</vt:lpstr>
      <vt:lpstr>Wingdings</vt:lpstr>
      <vt:lpstr>Arial Unicode MS</vt:lpstr>
      <vt:lpstr>Calibri</vt:lpstr>
      <vt:lpstr>Office 主题​​</vt:lpstr>
      <vt:lpstr>西安航天试驾场地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LIU</cp:lastModifiedBy>
  <cp:revision>223</cp:revision>
  <dcterms:created xsi:type="dcterms:W3CDTF">2019-06-19T02:08:00Z</dcterms:created>
  <dcterms:modified xsi:type="dcterms:W3CDTF">2023-08-21T06:38:33Z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2052-11.1.0.14309</vt:lpwstr>
  </property>
  <property fmtid="{D5CDD505-2E9C-101B-9397-08002B2CF9AE}" pid="3" name="ICV">
    <vt:lpwstr>7E57290963FC48F3A5E9571D831B22A9</vt:lpwstr>
  </property>
</Properties>
</file>